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35" r:id="rId5"/>
    <p:sldId id="1127" r:id="rId6"/>
    <p:sldId id="1141" r:id="rId7"/>
    <p:sldId id="1142" r:id="rId8"/>
    <p:sldId id="1125" r:id="rId9"/>
    <p:sldId id="1140" r:id="rId10"/>
    <p:sldId id="114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40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S2-2504388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168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07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916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err="1" smtClean="0"/>
              <a:t>FS_AmbientIoT</a:t>
            </a:r>
            <a:r>
              <a:rPr lang="en-US" sz="2232" dirty="0" smtClean="0"/>
              <a:t>-ARC</a:t>
            </a:r>
            <a:endParaRPr lang="en-US" sz="2232" dirty="0"/>
          </a:p>
          <a:p>
            <a:pPr lvl="1">
              <a:lnSpc>
                <a:spcPct val="110000"/>
              </a:lnSpc>
              <a:defRPr/>
            </a:pPr>
            <a:r>
              <a:rPr lang="en-US" sz="2235" dirty="0" smtClean="0"/>
              <a:t>The WID was approved in SA#107 and normative work will need to conclude in Q2 2025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Maintenance work is well under way on the other Work Items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But the planning for Rel-20 anticipates a rapid reduction in time dedicated to Rel-19 maintenance over the next few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232" b="1" dirty="0" smtClean="0"/>
              <a:t>Per-company </a:t>
            </a:r>
            <a:r>
              <a:rPr lang="en-US" sz="2232" b="1" dirty="0" smtClean="0"/>
              <a:t>quota of 4 per AI in August (excluding </a:t>
            </a:r>
            <a:r>
              <a:rPr lang="en-US" sz="2232" b="1" dirty="0" err="1" smtClean="0"/>
              <a:t>AmbientIoT</a:t>
            </a:r>
            <a:r>
              <a:rPr lang="en-US" sz="2232" b="1" dirty="0" smtClean="0"/>
              <a:t>-ARC) – excluding LS responses, discussion documents</a:t>
            </a:r>
            <a:endParaRPr lang="en-US" sz="2232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159876"/>
              </p:ext>
            </p:extLst>
          </p:nvPr>
        </p:nvGraphicFramePr>
        <p:xfrm>
          <a:off x="703868" y="4483446"/>
          <a:ext cx="10791347" cy="1463040"/>
        </p:xfrm>
        <a:graphic>
          <a:graphicData uri="http://schemas.openxmlformats.org/drawingml/2006/table">
            <a:tbl>
              <a:tblPr/>
              <a:tblGrid>
                <a:gridCol w="939655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099541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First TSG-wide 6G workshop </a:t>
            </a:r>
            <a:r>
              <a:rPr lang="en-US" sz="1800" dirty="0" smtClean="0"/>
              <a:t>held in </a:t>
            </a:r>
            <a:r>
              <a:rPr lang="en-US" sz="1800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SA2 6G SI completion</a:t>
            </a:r>
            <a:r>
              <a:rPr lang="en-US" sz="1800" dirty="0"/>
              <a:t>: </a:t>
            </a:r>
            <a:r>
              <a:rPr lang="en-US" sz="1800" dirty="0" smtClean="0"/>
              <a:t>No later than Mar 2027 (see SP-250416 endorsed in SA#107)</a:t>
            </a:r>
          </a:p>
          <a:p>
            <a:pPr lvl="2">
              <a:lnSpc>
                <a:spcPct val="110000"/>
              </a:lnSpc>
              <a:defRPr/>
            </a:pPr>
            <a:r>
              <a:rPr lang="en-US" altLang="zh-CN" sz="1600" dirty="0"/>
              <a:t>SA will have check point in Dec 2025 to further review SA2 6G SI completion date and make final decision on whether it is Dec 2026 or Mar </a:t>
            </a:r>
            <a:r>
              <a:rPr lang="en-US" altLang="zh-CN" sz="1600" dirty="0" smtClean="0"/>
              <a:t>2027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Stage-2 </a:t>
            </a:r>
            <a:r>
              <a:rPr lang="en-US" sz="1800" dirty="0"/>
              <a:t>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100% means no exceptions in September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5GA topic preparation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338" y="1172484"/>
            <a:ext cx="17995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Plan for </a:t>
            </a:r>
            <a:r>
              <a:rPr lang="en-GB" dirty="0" smtClean="0"/>
              <a:t>preparation and approval of the 5GA topics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55028"/>
              </p:ext>
            </p:extLst>
          </p:nvPr>
        </p:nvGraphicFramePr>
        <p:xfrm>
          <a:off x="2434729" y="1172484"/>
          <a:ext cx="9210102" cy="5256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9557">
                  <a:extLst>
                    <a:ext uri="{9D8B030D-6E8A-4147-A177-3AD203B41FA5}">
                      <a16:colId xmlns:a16="http://schemas.microsoft.com/office/drawing/2014/main" val="2933260106"/>
                    </a:ext>
                  </a:extLst>
                </a:gridCol>
                <a:gridCol w="1644872">
                  <a:extLst>
                    <a:ext uri="{9D8B030D-6E8A-4147-A177-3AD203B41FA5}">
                      <a16:colId xmlns:a16="http://schemas.microsoft.com/office/drawing/2014/main" val="1276618261"/>
                    </a:ext>
                  </a:extLst>
                </a:gridCol>
                <a:gridCol w="405944">
                  <a:extLst>
                    <a:ext uri="{9D8B030D-6E8A-4147-A177-3AD203B41FA5}">
                      <a16:colId xmlns:a16="http://schemas.microsoft.com/office/drawing/2014/main" val="985848692"/>
                    </a:ext>
                  </a:extLst>
                </a:gridCol>
                <a:gridCol w="2136055">
                  <a:extLst>
                    <a:ext uri="{9D8B030D-6E8A-4147-A177-3AD203B41FA5}">
                      <a16:colId xmlns:a16="http://schemas.microsoft.com/office/drawing/2014/main" val="3663206753"/>
                    </a:ext>
                  </a:extLst>
                </a:gridCol>
                <a:gridCol w="2873674">
                  <a:extLst>
                    <a:ext uri="{9D8B030D-6E8A-4147-A177-3AD203B41FA5}">
                      <a16:colId xmlns:a16="http://schemas.microsoft.com/office/drawing/2014/main" val="2700176800"/>
                    </a:ext>
                  </a:extLst>
                </a:gridCol>
              </a:tblGrid>
              <a:tr h="307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Topic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Status on 17</a:t>
                      </a:r>
                      <a:r>
                        <a:rPr lang="en-US" sz="1050" baseline="30000">
                          <a:effectLst/>
                        </a:rPr>
                        <a:t>th</a:t>
                      </a:r>
                      <a:r>
                        <a:rPr lang="en-US" sz="1050">
                          <a:effectLst/>
                        </a:rPr>
                        <a:t> March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Next steps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 anchor="ctr"/>
                </a:tc>
                <a:extLst>
                  <a:ext uri="{0D108BD9-81ED-4DB2-BD59-A6C34878D82A}">
                    <a16:rowId xmlns:a16="http://schemas.microsoft.com/office/drawing/2014/main" val="1444957198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Integration of satellite components in the 5G architecture Phase 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Hucheng Wang (CATT)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9932958"/>
                  </a:ext>
                </a:extLst>
              </a:tr>
              <a:tr h="179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966768028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4122027362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SID approved in 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Start technical work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982097964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Discussed in SA2#167 but not approved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1577651673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Discussed in SA2#167 but not approved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Moderator to submit SID to SA2#169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771529102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242564796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410155950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017181137"/>
                  </a:ext>
                </a:extLst>
              </a:tr>
              <a:tr h="2763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Yi Jiang (China Mobile)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Moderated discussion completed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4020708380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Runze Zhou (Huawei)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to start moderated discussion in Q2 2025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Discussion papers invited for SA2#168, moderated discussion after SA2#168. Moderator to submit SID to SA2#169.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2262623655"/>
                  </a:ext>
                </a:extLst>
              </a:tr>
              <a:tr h="552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that no moderated discussion should start in SA2 until SA3 provides input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Wait for SA3 input to SA2. Once received start moderated discussion and target SID submission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182822226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to start moderated discussion in Q2 2025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 to submit SID to SA2#169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681233883"/>
                  </a:ext>
                </a:extLst>
              </a:tr>
              <a:tr h="41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IMS resiliency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TBC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 added during SA#107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SA#107 gives guidance on moderated discussion plan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Based on CT WGs feedback, moderated discussion in SA2 can start after SA2#168 meeting, if needed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556" marR="63556" marT="0" marB="0"/>
                </a:tc>
                <a:extLst>
                  <a:ext uri="{0D108BD9-81ED-4DB2-BD59-A6C34878D82A}">
                    <a16:rowId xmlns:a16="http://schemas.microsoft.com/office/drawing/2014/main" val="3963072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9047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5GA item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</a:t>
            </a:r>
            <a:r>
              <a:rPr lang="en-US" sz="2000" dirty="0" smtClean="0"/>
              <a:t>lanning of 5GA study and normative work</a:t>
            </a:r>
            <a:endParaRPr lang="en-US" sz="18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48915"/>
              </p:ext>
            </p:extLst>
          </p:nvPr>
        </p:nvGraphicFramePr>
        <p:xfrm>
          <a:off x="694069" y="1972018"/>
          <a:ext cx="10796520" cy="4267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47839899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5792813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#169 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Nov #172 Dallas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Apr #174 EU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May #175 China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April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8342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August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28832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90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Q2 and Q3 </a:t>
            </a:r>
            <a:r>
              <a:rPr lang="en-US" sz="4400" dirty="0">
                <a:solidFill>
                  <a:schemeClr val="tx1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SA2#169 (Fukuoka)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SA2#169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-ARC)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 – for SI’s approved in March 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SA list (Core and </a:t>
            </a:r>
            <a:r>
              <a:rPr lang="en-GB" altLang="en-US" sz="1600" dirty="0" err="1">
                <a:solidFill>
                  <a:schemeClr val="tx2"/>
                </a:solidFill>
              </a:rPr>
              <a:t>Misc</a:t>
            </a:r>
            <a:r>
              <a:rPr lang="en-GB" altLang="en-US" sz="1600" dirty="0">
                <a:solidFill>
                  <a:schemeClr val="tx2"/>
                </a:solidFill>
              </a:rPr>
              <a:t>) </a:t>
            </a:r>
            <a:r>
              <a:rPr lang="en-GB" altLang="en-US" sz="1600" dirty="0" smtClean="0">
                <a:solidFill>
                  <a:schemeClr val="tx2"/>
                </a:solidFill>
              </a:rPr>
              <a:t>(</a:t>
            </a:r>
            <a:r>
              <a:rPr lang="en-GB" altLang="en-US" sz="1600" dirty="0">
                <a:solidFill>
                  <a:schemeClr val="tx2"/>
                </a:solidFill>
              </a:rPr>
              <a:t>excluding TEI20</a:t>
            </a:r>
            <a:r>
              <a:rPr lang="en-GB" alt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(for information)</a:t>
            </a:r>
            <a:endParaRPr lang="en-GB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6G Study Item </a:t>
            </a:r>
            <a:r>
              <a:rPr lang="en-GB" altLang="en-US" sz="1600" dirty="0" smtClean="0">
                <a:solidFill>
                  <a:schemeClr val="tx2"/>
                </a:solidFill>
              </a:rPr>
              <a:t>proposal </a:t>
            </a:r>
            <a:r>
              <a:rPr lang="en-GB" altLang="en-US" sz="1600" dirty="0" smtClean="0">
                <a:solidFill>
                  <a:schemeClr val="tx2"/>
                </a:solidFill>
              </a:rPr>
              <a:t>(at least from moderator, companies can also submit their proposals)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 smtClean="0">
                <a:solidFill>
                  <a:schemeClr val="tx2"/>
                </a:solidFill>
              </a:rPr>
              <a:t>SA2 leadership elections will take place</a:t>
            </a: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170466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0930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81918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SA2#170 (Goteborg)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SA2#170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4 per company per </a:t>
            </a:r>
            <a:r>
              <a:rPr lang="en-US" sz="1400" dirty="0" smtClean="0">
                <a:solidFill>
                  <a:schemeClr val="tx2"/>
                </a:solidFill>
              </a:rPr>
              <a:t>AI (excluding </a:t>
            </a:r>
            <a:r>
              <a:rPr lang="en-US" sz="1400" dirty="0" err="1" smtClean="0">
                <a:solidFill>
                  <a:schemeClr val="tx2"/>
                </a:solidFill>
              </a:rPr>
              <a:t>AmbientIoT</a:t>
            </a:r>
            <a:r>
              <a:rPr lang="en-US" sz="1400" dirty="0" smtClean="0">
                <a:solidFill>
                  <a:schemeClr val="tx2"/>
                </a:solidFill>
              </a:rPr>
              <a:t>-ARC)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SIDs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for </a:t>
            </a:r>
            <a:r>
              <a:rPr lang="en-GB" altLang="en-US" sz="1600" dirty="0" smtClean="0">
                <a:solidFill>
                  <a:schemeClr val="tx2"/>
                </a:solidFill>
              </a:rPr>
              <a:t>approval (TBD, discuss the plan again in May)</a:t>
            </a:r>
            <a:endParaRPr lang="en-GB" alt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0307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90860</TotalTime>
  <Words>1435</Words>
  <Application>Microsoft Office PowerPoint</Application>
  <PresentationFormat>Widescreen</PresentationFormat>
  <Paragraphs>347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Malgun Gothic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</vt:lpstr>
      <vt:lpstr>Rel-20 planning – 5GA topic preparation</vt:lpstr>
      <vt:lpstr>Rel-20 planning – 5GA item planning</vt:lpstr>
      <vt:lpstr>Upcoming meetings in Q2 and Q3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1080</cp:revision>
  <cp:lastPrinted>2025-01-15T11:10:15Z</cp:lastPrinted>
  <dcterms:created xsi:type="dcterms:W3CDTF">2018-05-24T11:49:12Z</dcterms:created>
  <dcterms:modified xsi:type="dcterms:W3CDTF">2025-04-11T08:59:52Z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